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0246D94-EB0E-4588-B932-67BB1F7685A6}" type="datetimeFigureOut">
              <a:rPr lang="sr-Latn-RS" smtClean="0"/>
              <a:t>18.5.2020.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r-Latn-R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AABC4A-4428-40DB-9448-75DB0021EDF9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splash.com/" TargetMode="External"/><Relationship Id="rId2" Type="http://schemas.openxmlformats.org/officeDocument/2006/relationships/hyperlink" Target="https://pixabay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rmatikaijosponesto.wordpress.com/2020/05/13/%d0%bf%d1%80%d0%be%d1%98%d0%b5%d0%ba%d0%b0%d1%82-%d0%bd%d0%b5-%d1%80%d0%b0%d0%b4%d0%b8-%d0%bc%d0%b8-%d0%bc%d0%b8%d0%ba%d1%81%d0%b5%d1%80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linoit.com/users/zlatica/canvases/Lan%C4%8Dani%20prenosnici%20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linoit.com/users/zlatica/canvases/Kai%C5%A1ni/remeni%20prenosnici%201" TargetMode="External"/><Relationship Id="rId4" Type="http://schemas.openxmlformats.org/officeDocument/2006/relationships/hyperlink" Target="http://linoit.com/users/zlatica/canvases/Zup%C4%8Dasti%20prenosnici%201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rmatikaijosponesto.wordpress.com/2020/05/11/%d0%bf%d1%80%d0%b5%d0%bd%d0%be%d1%81%d0%bd%d0%b8%d1%86%d0%b8-%d1%81%d0%bd%d0%b0%d0%b3%d0%b5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/>
          <a:p>
            <a:r>
              <a:rPr lang="sr-Cyrl-RS" dirty="0" smtClean="0"/>
              <a:t>Од проблема до решења са преносницима снаге</a:t>
            </a:r>
            <a:endParaRPr lang="sr-Latn-R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347864" y="3573016"/>
            <a:ext cx="5114778" cy="1101248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Пријава на конкурс </a:t>
            </a:r>
            <a:r>
              <a:rPr lang="ru-RU" sz="1800" dirty="0"/>
              <a:t>за избор најбољих примера наставе на даљину 2020: МАГИЈА ЈЕ У РУКАМА </a:t>
            </a:r>
            <a:r>
              <a:rPr lang="ru-RU" sz="1800" dirty="0" smtClean="0"/>
              <a:t>НАСТАВНИКА</a:t>
            </a:r>
          </a:p>
          <a:p>
            <a:endParaRPr lang="ru-RU" sz="1800" dirty="0"/>
          </a:p>
          <a:p>
            <a:r>
              <a:rPr lang="ru-RU" sz="1800" dirty="0" smtClean="0"/>
              <a:t>Златица Геров,</a:t>
            </a:r>
          </a:p>
          <a:p>
            <a:r>
              <a:rPr lang="ru-RU" sz="1800" dirty="0" smtClean="0"/>
              <a:t>Техничка школа, Књажевац</a:t>
            </a:r>
            <a:endParaRPr lang="sr-Latn-RS" sz="1800" dirty="0"/>
          </a:p>
        </p:txBody>
      </p:sp>
    </p:spTree>
    <p:extLst>
      <p:ext uri="{BB962C8B-B14F-4D97-AF65-F5344CB8AC3E}">
        <p14:creationId xmlns:p14="http://schemas.microsoft.com/office/powerpoint/2010/main" val="4721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492896"/>
            <a:ext cx="64087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Фотографије, слике и илустрације на </a:t>
            </a:r>
            <a:r>
              <a:rPr lang="sr-Cyrl-RS" dirty="0" smtClean="0"/>
              <a:t>овој презентацији у </a:t>
            </a:r>
            <a:r>
              <a:rPr lang="sr-Cyrl-RS" dirty="0"/>
              <a:t>власништву </a:t>
            </a:r>
            <a:r>
              <a:rPr lang="sr-Cyrl-RS"/>
              <a:t>су </a:t>
            </a:r>
            <a:r>
              <a:rPr lang="sr-Cyrl-RS" smtClean="0"/>
              <a:t>аутора </a:t>
            </a:r>
            <a:r>
              <a:rPr lang="sr-Cyrl-RS" dirty="0"/>
              <a:t>или су преузете са сајтова који дозвољавају преузимање слика уз ЦЦ0 Лиценце (</a:t>
            </a:r>
            <a:r>
              <a:rPr lang="sr-Latn-RS" i="1" dirty="0"/>
              <a:t>CC0 License</a:t>
            </a:r>
            <a:r>
              <a:rPr lang="sr-Latn-RS" dirty="0"/>
              <a:t>), </a:t>
            </a:r>
            <a:r>
              <a:rPr lang="sr-Cyrl-RS" dirty="0"/>
              <a:t>односно слободно преузимање и коришћење  (</a:t>
            </a:r>
            <a:r>
              <a:rPr lang="sr-Latn-RS" dirty="0">
                <a:hlinkClick r:id="rId2"/>
              </a:rPr>
              <a:t>pixabay.com</a:t>
            </a:r>
            <a:r>
              <a:rPr lang="sr-Latn-RS" dirty="0"/>
              <a:t>; </a:t>
            </a:r>
            <a:r>
              <a:rPr lang="sr-Latn-RS" dirty="0">
                <a:hlinkClick r:id="rId3"/>
              </a:rPr>
              <a:t>unsplash.com</a:t>
            </a:r>
            <a:r>
              <a:rPr lang="sr-Latn-R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0622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3360" y="188640"/>
            <a:ext cx="7239000" cy="698336"/>
          </a:xfrm>
        </p:spPr>
        <p:txBody>
          <a:bodyPr/>
          <a:lstStyle/>
          <a:p>
            <a:r>
              <a:rPr lang="sr-Cyrl-RS" dirty="0" smtClean="0"/>
              <a:t>ПОдаци о настави</a:t>
            </a:r>
            <a:endParaRPr lang="sr-Latn-R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7776864" cy="5403000"/>
          </a:xfrm>
        </p:spPr>
        <p:txBody>
          <a:bodyPr>
            <a:normAutofit/>
          </a:bodyPr>
          <a:lstStyle/>
          <a:p>
            <a:r>
              <a:rPr lang="sr-Cyrl-RS" sz="2000" dirty="0" smtClean="0"/>
              <a:t>Наставни предмет: Машински елементи</a:t>
            </a:r>
          </a:p>
          <a:p>
            <a:r>
              <a:rPr lang="sr-Cyrl-RS" sz="2000" dirty="0" smtClean="0"/>
              <a:t>Узраст: Други разред, средња стручна школа</a:t>
            </a:r>
            <a:endParaRPr lang="sr-Latn-RS" sz="2000" dirty="0" smtClean="0"/>
          </a:p>
          <a:p>
            <a:r>
              <a:rPr lang="sr-Cyrl-RS" sz="2000" dirty="0" smtClean="0"/>
              <a:t>Подручје рада: Машинство и обрада метала</a:t>
            </a:r>
          </a:p>
          <a:p>
            <a:r>
              <a:rPr lang="sr-Cyrl-RS" sz="2000" dirty="0" smtClean="0"/>
              <a:t>Образовни профил: Техничар за компјутерско управљање (</a:t>
            </a:r>
            <a:r>
              <a:rPr lang="sr-Latn-RS" sz="2000" dirty="0" smtClean="0"/>
              <a:t>CNC</a:t>
            </a:r>
            <a:r>
              <a:rPr lang="sr-Cyrl-RS" sz="2000" dirty="0" smtClean="0"/>
              <a:t>) машина</a:t>
            </a:r>
          </a:p>
          <a:p>
            <a:r>
              <a:rPr lang="sr-Cyrl-RS" sz="2000" dirty="0" smtClean="0"/>
              <a:t>Наставни модул: Преносници снаге</a:t>
            </a:r>
          </a:p>
          <a:p>
            <a:r>
              <a:rPr lang="sr-Cyrl-RS" sz="2000" dirty="0" smtClean="0"/>
              <a:t>Тип наставе: Истраживачки пројекат методом изокренуте учионице – од обраде, преко утврђивања, до провере</a:t>
            </a:r>
          </a:p>
          <a:p>
            <a:r>
              <a:rPr lang="sr-Cyrl-RS" sz="2000" dirty="0" smtClean="0"/>
              <a:t>Облик рада: тимски, индивидуални, фронтални</a:t>
            </a:r>
          </a:p>
          <a:p>
            <a:r>
              <a:rPr lang="sr-Cyrl-RS" sz="2000" dirty="0" smtClean="0"/>
              <a:t>Број ђака који су учествовали: 30</a:t>
            </a:r>
            <a:endParaRPr lang="sr-Latn-R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88"/>
          <a:stretch/>
        </p:blipFill>
        <p:spPr>
          <a:xfrm>
            <a:off x="1822020" y="4721852"/>
            <a:ext cx="4536504" cy="213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1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9000" cy="566936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Због чега баш овако?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7571184" cy="5547016"/>
          </a:xfrm>
        </p:spPr>
        <p:txBody>
          <a:bodyPr/>
          <a:lstStyle/>
          <a:p>
            <a:r>
              <a:rPr lang="sr-Cyrl-RS" dirty="0" smtClean="0"/>
              <a:t>У изокренутој учионици се настава иначе одвија код куће</a:t>
            </a:r>
          </a:p>
          <a:p>
            <a:r>
              <a:rPr lang="sr-Cyrl-RS" dirty="0" smtClean="0"/>
              <a:t>Подстицање самосталног и вршњачког учења</a:t>
            </a:r>
          </a:p>
          <a:p>
            <a:r>
              <a:rPr lang="sr-Cyrl-RS" dirty="0" smtClean="0"/>
              <a:t>Изазов – да ученици припреме предавање</a:t>
            </a:r>
          </a:p>
          <a:p>
            <a:r>
              <a:rPr lang="sr-Cyrl-RS" dirty="0" smtClean="0"/>
              <a:t>Подстицање тимског рада</a:t>
            </a:r>
          </a:p>
          <a:p>
            <a:r>
              <a:rPr lang="sr-Cyrl-RS" dirty="0" smtClean="0"/>
              <a:t>Развијање вештина електронске комуникације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212976"/>
            <a:ext cx="6096000" cy="4057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07" y="4149080"/>
            <a:ext cx="2951989" cy="221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0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32696"/>
          </a:xfrm>
        </p:spPr>
        <p:txBody>
          <a:bodyPr/>
          <a:lstStyle/>
          <a:p>
            <a:r>
              <a:rPr lang="sr-Cyrl-RS" dirty="0" smtClean="0"/>
              <a:t>Очекивани исходи</a:t>
            </a:r>
            <a:endParaRPr lang="sr-Latn-R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704" y="2348880"/>
            <a:ext cx="5414392" cy="4464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/>
              <a:t>По завршетку часа ученик ће бити у стању да:</a:t>
            </a:r>
          </a:p>
          <a:p>
            <a:pPr lvl="1"/>
            <a:r>
              <a:rPr lang="sr-Cyrl-RS" sz="2100" dirty="0"/>
              <a:t>Разликује врсте преносника снаге и њихове елементе</a:t>
            </a:r>
            <a:endParaRPr lang="sr-Latn-RS" sz="2100" dirty="0"/>
          </a:p>
          <a:p>
            <a:pPr lvl="1"/>
            <a:r>
              <a:rPr lang="sr-Cyrl-RS" sz="2100" dirty="0"/>
              <a:t>Препозна врсту зупчастог пара</a:t>
            </a:r>
            <a:endParaRPr lang="sr-Latn-RS" sz="2100" dirty="0"/>
          </a:p>
          <a:p>
            <a:pPr lvl="1"/>
            <a:r>
              <a:rPr lang="sr-Cyrl-RS" sz="2100" dirty="0"/>
              <a:t>Објасни основне геометријске и кинематске величине цилиндричног зупчастог пара</a:t>
            </a:r>
            <a:endParaRPr lang="sr-Latn-RS" sz="2100" dirty="0"/>
          </a:p>
          <a:p>
            <a:pPr lvl="1"/>
            <a:r>
              <a:rPr lang="sr-Cyrl-RS" sz="2100" dirty="0"/>
              <a:t>Објасни ланчани пар</a:t>
            </a:r>
            <a:endParaRPr lang="sr-Latn-RS" sz="2100" dirty="0"/>
          </a:p>
          <a:p>
            <a:pPr lvl="1"/>
            <a:r>
              <a:rPr lang="sr-Cyrl-RS" sz="2100" dirty="0"/>
              <a:t>Објасни ремени пренос (принцип рада, елементи, спајање и затезање</a:t>
            </a:r>
            <a:r>
              <a:rPr lang="sr-Cyrl-RS" sz="2100" dirty="0" smtClean="0"/>
              <a:t>)</a:t>
            </a:r>
            <a:endParaRPr lang="sr-Latn-RS" sz="21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854" y="908720"/>
            <a:ext cx="288753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56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86" b="21886"/>
          <a:stretch>
            <a:fillRect/>
          </a:stretch>
        </p:blipFill>
        <p:spPr/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89098" y="332656"/>
            <a:ext cx="3429000" cy="1008112"/>
          </a:xfrm>
        </p:spPr>
        <p:txBody>
          <a:bodyPr/>
          <a:lstStyle/>
          <a:p>
            <a:r>
              <a:rPr lang="sr-Cyrl-RS" dirty="0" smtClean="0">
                <a:solidFill>
                  <a:srgbClr val="CCCCFF"/>
                </a:solidFill>
              </a:rPr>
              <a:t>ПРОБЛЕМ: </a:t>
            </a:r>
            <a:br>
              <a:rPr lang="sr-Cyrl-RS" dirty="0" smtClean="0">
                <a:solidFill>
                  <a:srgbClr val="CCCCFF"/>
                </a:solidFill>
              </a:rPr>
            </a:br>
            <a:r>
              <a:rPr lang="sr-Cyrl-RS" dirty="0" smtClean="0">
                <a:solidFill>
                  <a:srgbClr val="CCCCFF"/>
                </a:solidFill>
              </a:rPr>
              <a:t>НЕ РАДИ МИКСЕР</a:t>
            </a:r>
            <a:endParaRPr lang="sr-Latn-RS" dirty="0">
              <a:solidFill>
                <a:srgbClr val="CCCCFF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1844824"/>
            <a:ext cx="3429000" cy="453650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sr-Cyrl-RS" sz="2400" dirty="0" smtClean="0">
                <a:solidFill>
                  <a:schemeClr val="bg2"/>
                </a:solidFill>
              </a:rPr>
              <a:t>Поставила сам ученицима питање у виртуелној учионици и покренула олују идеја – тако смо дошли до теме за истраживање.</a:t>
            </a: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sr-Cyrl-RS" sz="2400" i="1" dirty="0" smtClean="0">
                <a:solidFill>
                  <a:schemeClr val="bg2"/>
                </a:solidFill>
                <a:hlinkClick r:id="rId3"/>
              </a:rPr>
              <a:t>Како је то изгледало?</a:t>
            </a:r>
            <a:endParaRPr lang="sr-Cyrl-RS" sz="2400" i="1" dirty="0" smtClean="0">
              <a:solidFill>
                <a:schemeClr val="bg2"/>
              </a:solidFill>
            </a:endParaRPr>
          </a:p>
          <a:p>
            <a:pPr marL="342900" indent="-342900">
              <a:buClrTx/>
              <a:buFont typeface="Wingdings" panose="05000000000000000000" pitchFamily="2" charset="2"/>
              <a:buChar char="Ø"/>
            </a:pPr>
            <a:r>
              <a:rPr lang="sr-Cyrl-RS" sz="2400" dirty="0" smtClean="0">
                <a:solidFill>
                  <a:schemeClr val="bg2"/>
                </a:solidFill>
              </a:rPr>
              <a:t>Поделил</a:t>
            </a:r>
            <a:r>
              <a:rPr lang="sr-Latn-RS" sz="2400" dirty="0" smtClean="0">
                <a:solidFill>
                  <a:schemeClr val="bg2"/>
                </a:solidFill>
              </a:rPr>
              <a:t>a</a:t>
            </a:r>
            <a:r>
              <a:rPr lang="sr-Cyrl-RS" sz="2400" dirty="0" smtClean="0">
                <a:solidFill>
                  <a:schemeClr val="bg2"/>
                </a:solidFill>
              </a:rPr>
              <a:t> сам их у тимове и кренули су са радом.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188640"/>
            <a:ext cx="2592288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all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r-Cyrl-RS" dirty="0" smtClean="0">
                <a:solidFill>
                  <a:srgbClr val="CCCCFF"/>
                </a:solidFill>
              </a:rPr>
              <a:t>УВОДНИ ДЕО</a:t>
            </a:r>
            <a:endParaRPr lang="sr-Latn-RS" dirty="0">
              <a:solidFill>
                <a:srgbClr val="CC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1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58" r="25958"/>
          <a:stretch>
            <a:fillRect/>
          </a:stretch>
        </p:blipFill>
        <p:spPr/>
      </p:pic>
      <p:sp>
        <p:nvSpPr>
          <p:cNvPr id="6" name="Text Placeholder 2"/>
          <p:cNvSpPr>
            <a:spLocks noGrp="1"/>
          </p:cNvSpPr>
          <p:nvPr>
            <p:ph type="body" sz="half" idx="2"/>
          </p:nvPr>
        </p:nvSpPr>
        <p:spPr>
          <a:xfrm>
            <a:off x="5148064" y="1844824"/>
            <a:ext cx="3995936" cy="489654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Први тим: </a:t>
            </a:r>
            <a:r>
              <a:rPr lang="ru-RU" sz="2000" dirty="0" smtClean="0">
                <a:solidFill>
                  <a:schemeClr val="bg1"/>
                </a:solidFill>
                <a:hlinkClick r:id="rId3"/>
              </a:rPr>
              <a:t>Ланчани преносници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Други тим: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hlinkClick r:id="rId4"/>
              </a:rPr>
              <a:t>Зупчани преносници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Трећи тим: </a:t>
            </a:r>
            <a:r>
              <a:rPr lang="ru-RU" sz="2000" dirty="0" smtClean="0">
                <a:solidFill>
                  <a:schemeClr val="bg1"/>
                </a:solidFill>
                <a:hlinkClick r:id="rId5"/>
              </a:rPr>
              <a:t>Ремени/каишни преносници</a:t>
            </a:r>
            <a:endParaRPr lang="ru-RU" sz="2000" dirty="0" smtClean="0">
              <a:solidFill>
                <a:schemeClr val="bg1"/>
              </a:solidFill>
            </a:endParaRP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Формирање тимова, именовање вођа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Дефинисање задатака, договор о раду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Трагање за материјалима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Фотографисање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Тимско креирање презентација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Писање извештаја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Презентовање осталим тимовима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bg1"/>
                </a:solidFill>
              </a:rPr>
              <a:t>Евалуација 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ru-RU" sz="20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endParaRPr lang="ru-RU" sz="2000" dirty="0" smtClean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36096" y="0"/>
            <a:ext cx="3429000" cy="1872208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rgbClr val="CCCCFF"/>
                </a:solidFill>
              </a:rPr>
              <a:t>Истраживачки пројекат у експретским групама</a:t>
            </a:r>
            <a:endParaRPr lang="sr-Latn-RS" dirty="0">
              <a:solidFill>
                <a:srgbClr val="CCCC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188640"/>
            <a:ext cx="2088232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all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r-Cyrl-RS" dirty="0" smtClean="0">
                <a:solidFill>
                  <a:srgbClr val="CCCCFF"/>
                </a:solidFill>
              </a:rPr>
              <a:t>РАЗРАДА</a:t>
            </a:r>
            <a:endParaRPr lang="sr-Latn-RS" dirty="0">
              <a:solidFill>
                <a:srgbClr val="CC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2" r="9412"/>
          <a:stretch>
            <a:fillRect/>
          </a:stretch>
        </p:blipFill>
        <p:spPr/>
      </p:pic>
      <p:sp>
        <p:nvSpPr>
          <p:cNvPr id="6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2492896"/>
            <a:ext cx="3431374" cy="403244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bg1"/>
                </a:solidFill>
              </a:rPr>
              <a:t>Договарали се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bg1"/>
                </a:solidFill>
              </a:rPr>
              <a:t>Консултовали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bg1"/>
                </a:solidFill>
              </a:rPr>
              <a:t>Истраживали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bg1"/>
                </a:solidFill>
              </a:rPr>
              <a:t>Питали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bg1"/>
                </a:solidFill>
              </a:rPr>
              <a:t>Учили једни друге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bg1"/>
                </a:solidFill>
              </a:rPr>
              <a:t>Писали</a:t>
            </a:r>
          </a:p>
          <a:p>
            <a:pPr marL="285750" indent="-285750">
              <a:buClrTx/>
              <a:buFont typeface="Wingdings" panose="05000000000000000000" pitchFamily="2" charset="2"/>
              <a:buChar char="ü"/>
            </a:pPr>
            <a:r>
              <a:rPr lang="sr-Cyrl-RS" sz="2000" dirty="0" smtClean="0">
                <a:solidFill>
                  <a:schemeClr val="bg1"/>
                </a:solidFill>
              </a:rPr>
              <a:t>Презентовали</a:t>
            </a:r>
          </a:p>
          <a:p>
            <a:pPr marL="285750" indent="-285750" algn="r" defTabSz="864000">
              <a:buClrTx/>
              <a:buFont typeface="Wingdings" panose="05000000000000000000" pitchFamily="2" charset="2"/>
              <a:buChar char="v"/>
            </a:pPr>
            <a:r>
              <a:rPr lang="sr-Cyrl-RS" sz="2000" dirty="0" smtClean="0">
                <a:solidFill>
                  <a:schemeClr val="bg1"/>
                </a:solidFill>
              </a:rPr>
              <a:t>Појашњавао</a:t>
            </a:r>
          </a:p>
          <a:p>
            <a:pPr marL="285750" indent="-285750" algn="r" defTabSz="864000">
              <a:buClrTx/>
              <a:buFont typeface="Wingdings" panose="05000000000000000000" pitchFamily="2" charset="2"/>
              <a:buChar char="v"/>
            </a:pPr>
            <a:r>
              <a:rPr lang="sr-Cyrl-RS" sz="2000" dirty="0" smtClean="0">
                <a:solidFill>
                  <a:schemeClr val="bg1"/>
                </a:solidFill>
              </a:rPr>
              <a:t>Упућивао</a:t>
            </a:r>
          </a:p>
          <a:p>
            <a:pPr marL="285750" indent="-285750" algn="r" defTabSz="864000">
              <a:buClrTx/>
              <a:buFont typeface="Wingdings" panose="05000000000000000000" pitchFamily="2" charset="2"/>
              <a:buChar char="v"/>
            </a:pPr>
            <a:r>
              <a:rPr lang="sr-Cyrl-RS" sz="2000" dirty="0" smtClean="0">
                <a:solidFill>
                  <a:schemeClr val="bg1"/>
                </a:solidFill>
              </a:rPr>
              <a:t>Пратио</a:t>
            </a:r>
          </a:p>
          <a:p>
            <a:pPr marL="285750" indent="-285750" algn="r" defTabSz="864000">
              <a:buClrTx/>
              <a:buFont typeface="Wingdings" panose="05000000000000000000" pitchFamily="2" charset="2"/>
              <a:buChar char="v"/>
            </a:pPr>
            <a:r>
              <a:rPr lang="sr-Cyrl-RS" sz="2000" dirty="0" smtClean="0">
                <a:solidFill>
                  <a:schemeClr val="bg1"/>
                </a:solidFill>
              </a:rPr>
              <a:t>Резимирао</a:t>
            </a:r>
          </a:p>
          <a:p>
            <a:pPr marL="36000" indent="-285750" algn="r" defTabSz="864000">
              <a:buClrTx/>
              <a:buFont typeface="Wingdings" panose="05000000000000000000" pitchFamily="2" charset="2"/>
              <a:buChar char="v"/>
            </a:pPr>
            <a:r>
              <a:rPr lang="sr-Cyrl-RS" sz="2000" dirty="0" smtClean="0">
                <a:solidFill>
                  <a:schemeClr val="bg1"/>
                </a:solidFill>
              </a:rPr>
              <a:t>Допунио</a:t>
            </a:r>
          </a:p>
          <a:p>
            <a:pPr marL="285750" indent="-285750" algn="r" defTabSz="864000">
              <a:buClrTx/>
              <a:buFont typeface="Wingdings" panose="05000000000000000000" pitchFamily="2" charset="2"/>
              <a:buChar char="v"/>
            </a:pPr>
            <a:r>
              <a:rPr lang="sr-Cyrl-RS" sz="2000" dirty="0" smtClean="0">
                <a:solidFill>
                  <a:schemeClr val="bg1"/>
                </a:solidFill>
              </a:rPr>
              <a:t>Објавио радове</a:t>
            </a:r>
            <a:endParaRPr lang="sr-Latn-RS" sz="20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89098" y="692696"/>
            <a:ext cx="3429000" cy="1368152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CCCCFF"/>
                </a:solidFill>
              </a:rPr>
              <a:t>Истраживачки пројекат у експретским групама</a:t>
            </a:r>
            <a:endParaRPr lang="sr-Latn-RS" dirty="0">
              <a:solidFill>
                <a:srgbClr val="CCCC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188640"/>
            <a:ext cx="2088232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all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r-Cyrl-RS" dirty="0" smtClean="0">
                <a:solidFill>
                  <a:srgbClr val="CCCCFF"/>
                </a:solidFill>
              </a:rPr>
              <a:t>РАЗРАДА</a:t>
            </a:r>
            <a:endParaRPr lang="sr-Latn-RS" dirty="0">
              <a:solidFill>
                <a:srgbClr val="CC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75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8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22" r="22822"/>
          <a:stretch>
            <a:fillRect/>
          </a:stretch>
        </p:blipFill>
        <p:spPr/>
      </p:pic>
      <p:sp>
        <p:nvSpPr>
          <p:cNvPr id="6" name="Text Placeholder 2"/>
          <p:cNvSpPr>
            <a:spLocks noGrp="1"/>
          </p:cNvSpPr>
          <p:nvPr>
            <p:ph type="body" sz="half" idx="2"/>
          </p:nvPr>
        </p:nvSpPr>
        <p:spPr>
          <a:xfrm>
            <a:off x="5389098" y="1340768"/>
            <a:ext cx="3429000" cy="511256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indent="-342900">
              <a:buClrTx/>
              <a:buFont typeface="Wingdings" panose="05000000000000000000" pitchFamily="2" charset="2"/>
              <a:buChar char="ü"/>
            </a:pPr>
            <a:r>
              <a:rPr lang="sr-Cyrl-RS" sz="2400" dirty="0" smtClean="0">
                <a:solidFill>
                  <a:schemeClr val="bg1"/>
                </a:solidFill>
              </a:rPr>
              <a:t>Презентације свих тимова, додатни материјали и појашњења, као и интерактивне вежбе – све је на </a:t>
            </a:r>
            <a:r>
              <a:rPr lang="sr-Cyrl-RS" sz="2400" dirty="0" smtClean="0">
                <a:solidFill>
                  <a:schemeClr val="bg1"/>
                </a:solidFill>
                <a:hlinkClick r:id="rId3"/>
              </a:rPr>
              <a:t>сајту</a:t>
            </a:r>
            <a:r>
              <a:rPr lang="sr-Cyrl-R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ClrTx/>
              <a:buFont typeface="Wingdings" panose="05000000000000000000" pitchFamily="2" charset="2"/>
              <a:buChar char="ü"/>
            </a:pPr>
            <a:r>
              <a:rPr lang="sr-Cyrl-RS" sz="2400" dirty="0" smtClean="0">
                <a:solidFill>
                  <a:schemeClr val="bg1"/>
                </a:solidFill>
              </a:rPr>
              <a:t>Сада знамо и основне геометријске мере – следеће године моделирамо и штампамо зупчаник – </a:t>
            </a:r>
            <a:r>
              <a:rPr lang="sr-Cyrl-RS" sz="2400" u="sng" dirty="0" smtClean="0">
                <a:solidFill>
                  <a:schemeClr val="bg1"/>
                </a:solidFill>
              </a:rPr>
              <a:t>поправићемо миксер и биће колача</a:t>
            </a:r>
            <a:r>
              <a:rPr lang="sr-Cyrl-RS" sz="2400" dirty="0" smtClean="0">
                <a:solidFill>
                  <a:schemeClr val="bg1"/>
                </a:solidFill>
              </a:rPr>
              <a:t>! </a:t>
            </a:r>
            <a:r>
              <a:rPr lang="sr-Cyrl-RS" sz="2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sr-Latn-RS" sz="2400" dirty="0">
              <a:solidFill>
                <a:schemeClr val="bg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7047" y="0"/>
            <a:ext cx="3429000" cy="936104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all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r-Cyrl-RS" dirty="0" smtClean="0">
                <a:solidFill>
                  <a:srgbClr val="CCCCFF"/>
                </a:solidFill>
              </a:rPr>
              <a:t>На крају</a:t>
            </a:r>
            <a:endParaRPr lang="sr-Latn-RS" dirty="0">
              <a:solidFill>
                <a:srgbClr val="CCCC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520" y="188640"/>
            <a:ext cx="2088232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45720" tIns="0" rIns="45720" bIns="0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all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r-Cyrl-RS" dirty="0" smtClean="0">
                <a:solidFill>
                  <a:srgbClr val="CCCCFF"/>
                </a:solidFill>
              </a:rPr>
              <a:t>ЗАКЉУЧАК</a:t>
            </a:r>
            <a:endParaRPr lang="sr-Latn-RS" dirty="0">
              <a:solidFill>
                <a:srgbClr val="CC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3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 </a:t>
            </a:r>
            <a:r>
              <a:rPr lang="sr-Cyrl-RS" dirty="0" smtClean="0"/>
              <a:t>после?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sr-Cyrl-RS" sz="2000" dirty="0" smtClean="0">
                <a:solidFill>
                  <a:schemeClr val="bg1"/>
                </a:solidFill>
              </a:rPr>
              <a:t>Провера остварености </a:t>
            </a:r>
            <a:r>
              <a:rPr lang="sr-Cyrl-RS" sz="2000" dirty="0" smtClean="0">
                <a:solidFill>
                  <a:schemeClr val="bg1"/>
                </a:solidFill>
              </a:rPr>
              <a:t>исхода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sr-Cyrl-RS" sz="2000" dirty="0" smtClean="0">
                <a:solidFill>
                  <a:schemeClr val="bg1"/>
                </a:solidFill>
              </a:rPr>
              <a:t>Ученичка евалуација начина реализације наставе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sr-Cyrl-RS" sz="2000" dirty="0" smtClean="0">
                <a:solidFill>
                  <a:schemeClr val="bg1"/>
                </a:solidFill>
              </a:rPr>
              <a:t>Самопроцена </a:t>
            </a:r>
            <a:endParaRPr lang="sr-Latn-RS" sz="2000" dirty="0">
              <a:solidFill>
                <a:schemeClr val="bg1"/>
              </a:solidFill>
            </a:endParaRP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8" r="14938"/>
          <a:stretch>
            <a:fillRect/>
          </a:stretch>
        </p:blipFill>
        <p:spPr/>
      </p:pic>
      <p:sp>
        <p:nvSpPr>
          <p:cNvPr id="5" name="Title 1"/>
          <p:cNvSpPr txBox="1">
            <a:spLocks/>
          </p:cNvSpPr>
          <p:nvPr/>
        </p:nvSpPr>
        <p:spPr>
          <a:xfrm>
            <a:off x="251520" y="188640"/>
            <a:ext cx="2088232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45720" tIns="0" rIns="45720" bIns="0" anchor="b" anchorCtr="0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all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r-Cyrl-RS" dirty="0" smtClean="0">
                <a:solidFill>
                  <a:srgbClr val="CCCCFF"/>
                </a:solidFill>
              </a:rPr>
              <a:t>ЕВАЛУАЦИЈА</a:t>
            </a:r>
            <a:endParaRPr lang="sr-Latn-RS" dirty="0">
              <a:solidFill>
                <a:srgbClr val="CC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40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380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Од проблема до решења са преносницима снаге</vt:lpstr>
      <vt:lpstr>ПОдаци о настави</vt:lpstr>
      <vt:lpstr>Због чега баш овако?</vt:lpstr>
      <vt:lpstr>Очекивани исходи</vt:lpstr>
      <vt:lpstr>ПРОБЛЕМ:  НЕ РАДИ МИКСЕР</vt:lpstr>
      <vt:lpstr>Истраживачки пројекат у експретским групама</vt:lpstr>
      <vt:lpstr>Истраживачки пројекат у експретским групама</vt:lpstr>
      <vt:lpstr>PowerPoint Presentation</vt:lpstr>
      <vt:lpstr>A после?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 проблема до решења са преносницима снаге</dc:title>
  <dc:creator>Windows User</dc:creator>
  <cp:lastModifiedBy>Windows User</cp:lastModifiedBy>
  <cp:revision>12</cp:revision>
  <dcterms:created xsi:type="dcterms:W3CDTF">2020-05-13T20:36:52Z</dcterms:created>
  <dcterms:modified xsi:type="dcterms:W3CDTF">2020-05-18T17:47:19Z</dcterms:modified>
</cp:coreProperties>
</file>